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4" r:id="rId8"/>
    <p:sldId id="268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EN.LIN65@students.kbcc.cuny.edu" initials="J" lastIdx="2" clrIdx="0">
    <p:extLst>
      <p:ext uri="{19B8F6BF-5375-455C-9EA6-DF929625EA0E}">
        <p15:presenceInfo xmlns:p15="http://schemas.microsoft.com/office/powerpoint/2012/main" userId="S::jaden.lin65@students.kbcc.cuny.edu::0f46377d-e06f-4d95-975f-017794120f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4"/>
    <p:restoredTop sz="96208"/>
  </p:normalViewPr>
  <p:slideViewPr>
    <p:cSldViewPr snapToGrid="0" snapToObjects="1">
      <p:cViewPr varScale="1">
        <p:scale>
          <a:sx n="84" d="100"/>
          <a:sy n="84" d="100"/>
        </p:scale>
        <p:origin x="19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6T17:15:18.84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6T17:40:27.846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10DFE4-F371-40FB-B3C8-4CF1DAD9DF55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6C8819-3FE0-AB45-B000-2DAF046C272D}">
      <dgm:prSet/>
      <dgm:spPr/>
      <dgm:t>
        <a:bodyPr/>
        <a:lstStyle/>
        <a:p>
          <a:pPr>
            <a:defRPr b="1"/>
          </a:pPr>
          <a:r>
            <a:rPr lang="en-US" dirty="0"/>
            <a:t>Web scraped 150 movie titles per year for the past 3 decades</a:t>
          </a:r>
        </a:p>
      </dgm:t>
    </dgm:pt>
    <dgm:pt modelId="{8F3D7F41-D2D1-1940-AAB9-FA3B00B2E1C0}" type="parTrans" cxnId="{A4C6178A-40D0-D14D-B1AD-014F077D3D76}">
      <dgm:prSet/>
      <dgm:spPr/>
      <dgm:t>
        <a:bodyPr/>
        <a:lstStyle/>
        <a:p>
          <a:endParaRPr lang="en-US"/>
        </a:p>
      </dgm:t>
    </dgm:pt>
    <dgm:pt modelId="{3EC27249-08B1-3347-92B6-47F49AEE3AA1}" type="sibTrans" cxnId="{A4C6178A-40D0-D14D-B1AD-014F077D3D76}">
      <dgm:prSet/>
      <dgm:spPr/>
      <dgm:t>
        <a:bodyPr/>
        <a:lstStyle/>
        <a:p>
          <a:endParaRPr lang="en-US"/>
        </a:p>
      </dgm:t>
    </dgm:pt>
    <dgm:pt modelId="{E313E30E-E356-8E4F-839F-3E15B2A02908}">
      <dgm:prSet/>
      <dgm:spPr/>
      <dgm:t>
        <a:bodyPr/>
        <a:lstStyle/>
        <a:p>
          <a:pPr>
            <a:defRPr b="1"/>
          </a:pPr>
          <a:r>
            <a:rPr lang="en-US" dirty="0"/>
            <a:t>Pass all 4500 titles to TMDB API</a:t>
          </a:r>
        </a:p>
      </dgm:t>
    </dgm:pt>
    <dgm:pt modelId="{8C364075-694F-004A-BDF0-4BEED6CA4E87}" type="parTrans" cxnId="{C3D9942A-6CF6-B54B-BC47-E28465C12B5C}">
      <dgm:prSet/>
      <dgm:spPr/>
      <dgm:t>
        <a:bodyPr/>
        <a:lstStyle/>
        <a:p>
          <a:endParaRPr lang="en-US"/>
        </a:p>
      </dgm:t>
    </dgm:pt>
    <dgm:pt modelId="{CFA14BBD-1A30-964A-8BC7-6910B6988879}" type="sibTrans" cxnId="{C3D9942A-6CF6-B54B-BC47-E28465C12B5C}">
      <dgm:prSet/>
      <dgm:spPr/>
      <dgm:t>
        <a:bodyPr/>
        <a:lstStyle/>
        <a:p>
          <a:endParaRPr lang="en-US"/>
        </a:p>
      </dgm:t>
    </dgm:pt>
    <dgm:pt modelId="{E86565EA-E4E8-FA49-95A4-223AC81B2697}">
      <dgm:prSet/>
      <dgm:spPr/>
      <dgm:t>
        <a:bodyPr/>
        <a:lstStyle/>
        <a:p>
          <a:r>
            <a:rPr lang="en-US" dirty="0"/>
            <a:t>Inserting all viable data into a CSV</a:t>
          </a:r>
        </a:p>
      </dgm:t>
    </dgm:pt>
    <dgm:pt modelId="{8565CBCA-0A48-C046-8E4A-25C49BB7F099}" type="parTrans" cxnId="{BB25AE0B-5B5D-B847-96EE-0FCF1A128A94}">
      <dgm:prSet/>
      <dgm:spPr/>
      <dgm:t>
        <a:bodyPr/>
        <a:lstStyle/>
        <a:p>
          <a:endParaRPr lang="en-US"/>
        </a:p>
      </dgm:t>
    </dgm:pt>
    <dgm:pt modelId="{F9BD3B8B-17AA-E845-89C7-A4999066D5D2}" type="sibTrans" cxnId="{BB25AE0B-5B5D-B847-96EE-0FCF1A128A94}">
      <dgm:prSet/>
      <dgm:spPr/>
      <dgm:t>
        <a:bodyPr/>
        <a:lstStyle/>
        <a:p>
          <a:endParaRPr lang="en-US"/>
        </a:p>
      </dgm:t>
    </dgm:pt>
    <dgm:pt modelId="{83C59F43-0F3B-E54E-BDED-A1F8349C3F9C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018C39CC-6420-5448-B9A1-FD68BDE5FDAF}" type="parTrans" cxnId="{ECF9FCA1-0BD0-B240-B12A-323A520D6210}">
      <dgm:prSet/>
      <dgm:spPr/>
      <dgm:t>
        <a:bodyPr/>
        <a:lstStyle/>
        <a:p>
          <a:endParaRPr lang="en-US"/>
        </a:p>
      </dgm:t>
    </dgm:pt>
    <dgm:pt modelId="{395381E1-8E11-7141-87C9-7332B0724DFA}" type="sibTrans" cxnId="{ECF9FCA1-0BD0-B240-B12A-323A520D6210}">
      <dgm:prSet/>
      <dgm:spPr/>
      <dgm:t>
        <a:bodyPr/>
        <a:lstStyle/>
        <a:p>
          <a:endParaRPr lang="en-US"/>
        </a:p>
      </dgm:t>
    </dgm:pt>
    <dgm:pt modelId="{9234F4D0-6C4D-864C-B90B-A4CC7C42FC88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016A0094-A45A-5942-9919-F0CD2F1ECAF0}" type="parTrans" cxnId="{6DA53A84-FF96-8E47-BA0B-440B55AFAEA9}">
      <dgm:prSet/>
      <dgm:spPr/>
      <dgm:t>
        <a:bodyPr/>
        <a:lstStyle/>
        <a:p>
          <a:endParaRPr lang="en-US"/>
        </a:p>
      </dgm:t>
    </dgm:pt>
    <dgm:pt modelId="{BED6FFB2-F4F1-9048-8EC0-B429466E2D0F}" type="sibTrans" cxnId="{6DA53A84-FF96-8E47-BA0B-440B55AFAEA9}">
      <dgm:prSet/>
      <dgm:spPr/>
      <dgm:t>
        <a:bodyPr/>
        <a:lstStyle/>
        <a:p>
          <a:endParaRPr lang="en-US"/>
        </a:p>
      </dgm:t>
    </dgm:pt>
    <dgm:pt modelId="{F91AA0FF-6E2B-FF48-AF41-E978A518F3E8}" type="pres">
      <dgm:prSet presAssocID="{9610DFE4-F371-40FB-B3C8-4CF1DAD9DF55}" presName="Name0" presStyleCnt="0">
        <dgm:presLayoutVars>
          <dgm:dir/>
          <dgm:resizeHandles val="exact"/>
        </dgm:presLayoutVars>
      </dgm:prSet>
      <dgm:spPr/>
    </dgm:pt>
    <dgm:pt modelId="{1F2D5D16-A372-274E-AD6C-72FD8EAD13D8}" type="pres">
      <dgm:prSet presAssocID="{876C8819-3FE0-AB45-B000-2DAF046C272D}" presName="parTxOnly" presStyleLbl="node1" presStyleIdx="0" presStyleCnt="5">
        <dgm:presLayoutVars>
          <dgm:bulletEnabled val="1"/>
        </dgm:presLayoutVars>
      </dgm:prSet>
      <dgm:spPr/>
    </dgm:pt>
    <dgm:pt modelId="{F8ED0E3B-2B38-ED4F-B798-F0025CB39B53}" type="pres">
      <dgm:prSet presAssocID="{3EC27249-08B1-3347-92B6-47F49AEE3AA1}" presName="parSpace" presStyleCnt="0"/>
      <dgm:spPr/>
    </dgm:pt>
    <dgm:pt modelId="{4F3C52E5-3962-B14C-9978-8DDF1ECA2F32}" type="pres">
      <dgm:prSet presAssocID="{E313E30E-E356-8E4F-839F-3E15B2A02908}" presName="parTxOnly" presStyleLbl="node1" presStyleIdx="1" presStyleCnt="5">
        <dgm:presLayoutVars>
          <dgm:bulletEnabled val="1"/>
        </dgm:presLayoutVars>
      </dgm:prSet>
      <dgm:spPr/>
    </dgm:pt>
    <dgm:pt modelId="{B99384E0-A7D8-5F4F-9014-2564D28A2576}" type="pres">
      <dgm:prSet presAssocID="{CFA14BBD-1A30-964A-8BC7-6910B6988879}" presName="parSpace" presStyleCnt="0"/>
      <dgm:spPr/>
    </dgm:pt>
    <dgm:pt modelId="{3645B61D-C59B-E04F-A25D-BDE8ECC83A4A}" type="pres">
      <dgm:prSet presAssocID="{E86565EA-E4E8-FA49-95A4-223AC81B2697}" presName="parTxOnly" presStyleLbl="node1" presStyleIdx="2" presStyleCnt="5">
        <dgm:presLayoutVars>
          <dgm:bulletEnabled val="1"/>
        </dgm:presLayoutVars>
      </dgm:prSet>
      <dgm:spPr/>
    </dgm:pt>
    <dgm:pt modelId="{FEC2F32A-88ED-5449-9261-7630098FC435}" type="pres">
      <dgm:prSet presAssocID="{F9BD3B8B-17AA-E845-89C7-A4999066D5D2}" presName="parSpace" presStyleCnt="0"/>
      <dgm:spPr/>
    </dgm:pt>
    <dgm:pt modelId="{FA61227D-80C3-BB44-AEBA-837A5CDA0710}" type="pres">
      <dgm:prSet presAssocID="{83C59F43-0F3B-E54E-BDED-A1F8349C3F9C}" presName="parTxOnly" presStyleLbl="node1" presStyleIdx="3" presStyleCnt="5">
        <dgm:presLayoutVars>
          <dgm:bulletEnabled val="1"/>
        </dgm:presLayoutVars>
      </dgm:prSet>
      <dgm:spPr/>
    </dgm:pt>
    <dgm:pt modelId="{22F0AE1B-2A0D-0545-B809-60583AE3B864}" type="pres">
      <dgm:prSet presAssocID="{395381E1-8E11-7141-87C9-7332B0724DFA}" presName="parSpace" presStyleCnt="0"/>
      <dgm:spPr/>
    </dgm:pt>
    <dgm:pt modelId="{423A26DD-C536-6F49-87EC-A66D04EECED6}" type="pres">
      <dgm:prSet presAssocID="{9234F4D0-6C4D-864C-B90B-A4CC7C42FC8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B25AE0B-5B5D-B847-96EE-0FCF1A128A94}" srcId="{9610DFE4-F371-40FB-B3C8-4CF1DAD9DF55}" destId="{E86565EA-E4E8-FA49-95A4-223AC81B2697}" srcOrd="2" destOrd="0" parTransId="{8565CBCA-0A48-C046-8E4A-25C49BB7F099}" sibTransId="{F9BD3B8B-17AA-E845-89C7-A4999066D5D2}"/>
    <dgm:cxn modelId="{55300812-2BDA-964C-879B-518224C19833}" type="presOf" srcId="{E86565EA-E4E8-FA49-95A4-223AC81B2697}" destId="{3645B61D-C59B-E04F-A25D-BDE8ECC83A4A}" srcOrd="0" destOrd="0" presId="urn:microsoft.com/office/officeart/2005/8/layout/hChevron3"/>
    <dgm:cxn modelId="{C3D9942A-6CF6-B54B-BC47-E28465C12B5C}" srcId="{9610DFE4-F371-40FB-B3C8-4CF1DAD9DF55}" destId="{E313E30E-E356-8E4F-839F-3E15B2A02908}" srcOrd="1" destOrd="0" parTransId="{8C364075-694F-004A-BDF0-4BEED6CA4E87}" sibTransId="{CFA14BBD-1A30-964A-8BC7-6910B6988879}"/>
    <dgm:cxn modelId="{6E08BE33-38E1-1A4C-BA36-B21080AE7962}" type="presOf" srcId="{E313E30E-E356-8E4F-839F-3E15B2A02908}" destId="{4F3C52E5-3962-B14C-9978-8DDF1ECA2F32}" srcOrd="0" destOrd="0" presId="urn:microsoft.com/office/officeart/2005/8/layout/hChevron3"/>
    <dgm:cxn modelId="{7730453E-EB53-5F48-8143-0AF04E0348C7}" type="presOf" srcId="{876C8819-3FE0-AB45-B000-2DAF046C272D}" destId="{1F2D5D16-A372-274E-AD6C-72FD8EAD13D8}" srcOrd="0" destOrd="0" presId="urn:microsoft.com/office/officeart/2005/8/layout/hChevron3"/>
    <dgm:cxn modelId="{59A87E53-E54F-BC4C-AFD8-44F2E3AE17AF}" type="presOf" srcId="{9234F4D0-6C4D-864C-B90B-A4CC7C42FC88}" destId="{423A26DD-C536-6F49-87EC-A66D04EECED6}" srcOrd="0" destOrd="0" presId="urn:microsoft.com/office/officeart/2005/8/layout/hChevron3"/>
    <dgm:cxn modelId="{6DA53A84-FF96-8E47-BA0B-440B55AFAEA9}" srcId="{9610DFE4-F371-40FB-B3C8-4CF1DAD9DF55}" destId="{9234F4D0-6C4D-864C-B90B-A4CC7C42FC88}" srcOrd="4" destOrd="0" parTransId="{016A0094-A45A-5942-9919-F0CD2F1ECAF0}" sibTransId="{BED6FFB2-F4F1-9048-8EC0-B429466E2D0F}"/>
    <dgm:cxn modelId="{A4C6178A-40D0-D14D-B1AD-014F077D3D76}" srcId="{9610DFE4-F371-40FB-B3C8-4CF1DAD9DF55}" destId="{876C8819-3FE0-AB45-B000-2DAF046C272D}" srcOrd="0" destOrd="0" parTransId="{8F3D7F41-D2D1-1940-AAB9-FA3B00B2E1C0}" sibTransId="{3EC27249-08B1-3347-92B6-47F49AEE3AA1}"/>
    <dgm:cxn modelId="{ECF9FCA1-0BD0-B240-B12A-323A520D6210}" srcId="{9610DFE4-F371-40FB-B3C8-4CF1DAD9DF55}" destId="{83C59F43-0F3B-E54E-BDED-A1F8349C3F9C}" srcOrd="3" destOrd="0" parTransId="{018C39CC-6420-5448-B9A1-FD68BDE5FDAF}" sibTransId="{395381E1-8E11-7141-87C9-7332B0724DFA}"/>
    <dgm:cxn modelId="{97F818DE-607F-674A-A6E0-054F372E10BC}" type="presOf" srcId="{83C59F43-0F3B-E54E-BDED-A1F8349C3F9C}" destId="{FA61227D-80C3-BB44-AEBA-837A5CDA0710}" srcOrd="0" destOrd="0" presId="urn:microsoft.com/office/officeart/2005/8/layout/hChevron3"/>
    <dgm:cxn modelId="{94AB7FF8-D63A-794F-826D-6E811FD67C1E}" type="presOf" srcId="{9610DFE4-F371-40FB-B3C8-4CF1DAD9DF55}" destId="{F91AA0FF-6E2B-FF48-AF41-E978A518F3E8}" srcOrd="0" destOrd="0" presId="urn:microsoft.com/office/officeart/2005/8/layout/hChevron3"/>
    <dgm:cxn modelId="{49C4A8CF-7ECB-794D-A298-8A34DBF0E492}" type="presParOf" srcId="{F91AA0FF-6E2B-FF48-AF41-E978A518F3E8}" destId="{1F2D5D16-A372-274E-AD6C-72FD8EAD13D8}" srcOrd="0" destOrd="0" presId="urn:microsoft.com/office/officeart/2005/8/layout/hChevron3"/>
    <dgm:cxn modelId="{C8EC32D5-61C7-484D-9304-A3ECBDC7A570}" type="presParOf" srcId="{F91AA0FF-6E2B-FF48-AF41-E978A518F3E8}" destId="{F8ED0E3B-2B38-ED4F-B798-F0025CB39B53}" srcOrd="1" destOrd="0" presId="urn:microsoft.com/office/officeart/2005/8/layout/hChevron3"/>
    <dgm:cxn modelId="{D4C3A603-D273-8042-B178-260D0CA57E4F}" type="presParOf" srcId="{F91AA0FF-6E2B-FF48-AF41-E978A518F3E8}" destId="{4F3C52E5-3962-B14C-9978-8DDF1ECA2F32}" srcOrd="2" destOrd="0" presId="urn:microsoft.com/office/officeart/2005/8/layout/hChevron3"/>
    <dgm:cxn modelId="{3361E022-257D-1642-AF9C-DE934E12E6AC}" type="presParOf" srcId="{F91AA0FF-6E2B-FF48-AF41-E978A518F3E8}" destId="{B99384E0-A7D8-5F4F-9014-2564D28A2576}" srcOrd="3" destOrd="0" presId="urn:microsoft.com/office/officeart/2005/8/layout/hChevron3"/>
    <dgm:cxn modelId="{CA0AF02E-ED05-FD46-93DE-DB8474DD0085}" type="presParOf" srcId="{F91AA0FF-6E2B-FF48-AF41-E978A518F3E8}" destId="{3645B61D-C59B-E04F-A25D-BDE8ECC83A4A}" srcOrd="4" destOrd="0" presId="urn:microsoft.com/office/officeart/2005/8/layout/hChevron3"/>
    <dgm:cxn modelId="{AD15B653-4677-F444-9ED7-E26E41E4DEC3}" type="presParOf" srcId="{F91AA0FF-6E2B-FF48-AF41-E978A518F3E8}" destId="{FEC2F32A-88ED-5449-9261-7630098FC435}" srcOrd="5" destOrd="0" presId="urn:microsoft.com/office/officeart/2005/8/layout/hChevron3"/>
    <dgm:cxn modelId="{B9860063-F814-9A43-A04A-75FA085D594B}" type="presParOf" srcId="{F91AA0FF-6E2B-FF48-AF41-E978A518F3E8}" destId="{FA61227D-80C3-BB44-AEBA-837A5CDA0710}" srcOrd="6" destOrd="0" presId="urn:microsoft.com/office/officeart/2005/8/layout/hChevron3"/>
    <dgm:cxn modelId="{8701629F-16E8-1145-9F08-86C9E17DC5AC}" type="presParOf" srcId="{F91AA0FF-6E2B-FF48-AF41-E978A518F3E8}" destId="{22F0AE1B-2A0D-0545-B809-60583AE3B864}" srcOrd="7" destOrd="0" presId="urn:microsoft.com/office/officeart/2005/8/layout/hChevron3"/>
    <dgm:cxn modelId="{17667127-F80F-C54D-A767-89C1F0D8ECF7}" type="presParOf" srcId="{F91AA0FF-6E2B-FF48-AF41-E978A518F3E8}" destId="{423A26DD-C536-6F49-87EC-A66D04EECED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2247B4-D7D1-4534-AD48-954A118AA5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5DB3BA5-F41C-4896-BA7C-220096B60EB9}">
      <dgm:prSet/>
      <dgm:spPr/>
      <dgm:t>
        <a:bodyPr/>
        <a:lstStyle/>
        <a:p>
          <a:r>
            <a:rPr lang="en-US" dirty="0"/>
            <a:t>Popularity or Profit?</a:t>
          </a:r>
        </a:p>
      </dgm:t>
    </dgm:pt>
    <dgm:pt modelId="{72E06C62-8421-491E-BAAA-56A1EF0374F3}" type="parTrans" cxnId="{FC7F9191-0286-438E-8353-C24503477E9C}">
      <dgm:prSet/>
      <dgm:spPr/>
      <dgm:t>
        <a:bodyPr/>
        <a:lstStyle/>
        <a:p>
          <a:endParaRPr lang="en-US"/>
        </a:p>
      </dgm:t>
    </dgm:pt>
    <dgm:pt modelId="{ADC11FB7-F487-4C7A-8D3A-86E450F2D7BF}" type="sibTrans" cxnId="{FC7F9191-0286-438E-8353-C24503477E9C}">
      <dgm:prSet/>
      <dgm:spPr/>
      <dgm:t>
        <a:bodyPr/>
        <a:lstStyle/>
        <a:p>
          <a:endParaRPr lang="en-US"/>
        </a:p>
      </dgm:t>
    </dgm:pt>
    <dgm:pt modelId="{5066C0F0-AF77-E24F-A50C-458738C53ED4}" type="pres">
      <dgm:prSet presAssocID="{BE2247B4-D7D1-4534-AD48-954A118AA5A0}" presName="linear" presStyleCnt="0">
        <dgm:presLayoutVars>
          <dgm:animLvl val="lvl"/>
          <dgm:resizeHandles val="exact"/>
        </dgm:presLayoutVars>
      </dgm:prSet>
      <dgm:spPr/>
    </dgm:pt>
    <dgm:pt modelId="{8E118045-60B1-3A42-9348-12BEEDC1E47C}" type="pres">
      <dgm:prSet presAssocID="{85DB3BA5-F41C-4896-BA7C-220096B60EB9}" presName="parentText" presStyleLbl="node1" presStyleIdx="0" presStyleCnt="1" custLinFactNeighborX="370" custLinFactNeighborY="-15415">
        <dgm:presLayoutVars>
          <dgm:chMax val="0"/>
          <dgm:bulletEnabled val="1"/>
        </dgm:presLayoutVars>
      </dgm:prSet>
      <dgm:spPr/>
    </dgm:pt>
  </dgm:ptLst>
  <dgm:cxnLst>
    <dgm:cxn modelId="{FC7F9191-0286-438E-8353-C24503477E9C}" srcId="{BE2247B4-D7D1-4534-AD48-954A118AA5A0}" destId="{85DB3BA5-F41C-4896-BA7C-220096B60EB9}" srcOrd="0" destOrd="0" parTransId="{72E06C62-8421-491E-BAAA-56A1EF0374F3}" sibTransId="{ADC11FB7-F487-4C7A-8D3A-86E450F2D7BF}"/>
    <dgm:cxn modelId="{228C3DAF-E909-2246-95D2-2444CA19B398}" type="presOf" srcId="{BE2247B4-D7D1-4534-AD48-954A118AA5A0}" destId="{5066C0F0-AF77-E24F-A50C-458738C53ED4}" srcOrd="0" destOrd="0" presId="urn:microsoft.com/office/officeart/2005/8/layout/vList2"/>
    <dgm:cxn modelId="{5D3202B7-560B-0A49-BB1A-ED1D62450729}" type="presOf" srcId="{85DB3BA5-F41C-4896-BA7C-220096B60EB9}" destId="{8E118045-60B1-3A42-9348-12BEEDC1E47C}" srcOrd="0" destOrd="0" presId="urn:microsoft.com/office/officeart/2005/8/layout/vList2"/>
    <dgm:cxn modelId="{A4B5EDC9-782A-254C-9FEA-48165A1C333D}" type="presParOf" srcId="{5066C0F0-AF77-E24F-A50C-458738C53ED4}" destId="{8E118045-60B1-3A42-9348-12BEEDC1E4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D5D16-A372-274E-AD6C-72FD8EAD13D8}">
      <dsp:nvSpPr>
        <dsp:cNvPr id="0" name=""/>
        <dsp:cNvSpPr/>
      </dsp:nvSpPr>
      <dsp:spPr>
        <a:xfrm>
          <a:off x="1172" y="1333611"/>
          <a:ext cx="2285441" cy="91417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Web scraped 150 movie titles per year for the past 3 decades</a:t>
          </a:r>
        </a:p>
      </dsp:txBody>
      <dsp:txXfrm>
        <a:off x="1172" y="1333611"/>
        <a:ext cx="2056897" cy="914176"/>
      </dsp:txXfrm>
    </dsp:sp>
    <dsp:sp modelId="{4F3C52E5-3962-B14C-9978-8DDF1ECA2F32}">
      <dsp:nvSpPr>
        <dsp:cNvPr id="0" name=""/>
        <dsp:cNvSpPr/>
      </dsp:nvSpPr>
      <dsp:spPr>
        <a:xfrm>
          <a:off x="1829525" y="1333611"/>
          <a:ext cx="2285441" cy="91417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Pass all 4500 titles to TMDB API</a:t>
          </a:r>
        </a:p>
      </dsp:txBody>
      <dsp:txXfrm>
        <a:off x="2286613" y="1333611"/>
        <a:ext cx="1371265" cy="914176"/>
      </dsp:txXfrm>
    </dsp:sp>
    <dsp:sp modelId="{3645B61D-C59B-E04F-A25D-BDE8ECC83A4A}">
      <dsp:nvSpPr>
        <dsp:cNvPr id="0" name=""/>
        <dsp:cNvSpPr/>
      </dsp:nvSpPr>
      <dsp:spPr>
        <a:xfrm>
          <a:off x="3657879" y="1333611"/>
          <a:ext cx="2285441" cy="91417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Inserting all viable data into a CSV</a:t>
          </a:r>
        </a:p>
      </dsp:txBody>
      <dsp:txXfrm>
        <a:off x="4114967" y="1333611"/>
        <a:ext cx="1371265" cy="914176"/>
      </dsp:txXfrm>
    </dsp:sp>
    <dsp:sp modelId="{FA61227D-80C3-BB44-AEBA-837A5CDA0710}">
      <dsp:nvSpPr>
        <dsp:cNvPr id="0" name=""/>
        <dsp:cNvSpPr/>
      </dsp:nvSpPr>
      <dsp:spPr>
        <a:xfrm>
          <a:off x="5486232" y="1333611"/>
          <a:ext cx="2285441" cy="91417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Exploratory Data Analysis</a:t>
          </a:r>
        </a:p>
      </dsp:txBody>
      <dsp:txXfrm>
        <a:off x="5943320" y="1333611"/>
        <a:ext cx="1371265" cy="914176"/>
      </dsp:txXfrm>
    </dsp:sp>
    <dsp:sp modelId="{423A26DD-C536-6F49-87EC-A66D04EECED6}">
      <dsp:nvSpPr>
        <dsp:cNvPr id="0" name=""/>
        <dsp:cNvSpPr/>
      </dsp:nvSpPr>
      <dsp:spPr>
        <a:xfrm>
          <a:off x="7314586" y="1333611"/>
          <a:ext cx="2285441" cy="9141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7771674" y="1333611"/>
        <a:ext cx="1371265" cy="914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18045-60B1-3A42-9348-12BEEDC1E47C}">
      <dsp:nvSpPr>
        <dsp:cNvPr id="0" name=""/>
        <dsp:cNvSpPr/>
      </dsp:nvSpPr>
      <dsp:spPr>
        <a:xfrm>
          <a:off x="0" y="1818831"/>
          <a:ext cx="7727339" cy="14829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Popularity or Profit?</a:t>
          </a:r>
        </a:p>
      </dsp:txBody>
      <dsp:txXfrm>
        <a:off x="72393" y="1891224"/>
        <a:ext cx="7582553" cy="1338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4CA70-BCC9-F841-8EE1-10D8A34035C9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1EADA-5E1E-BE4D-8E27-5CA2A277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4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I'm Jaden and this is my mod 1 project presentation on Movie Data Analysis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begin by defining what makes a movie "successful"</a:t>
            </a:r>
          </a:p>
          <a:p>
            <a:endParaRPr lang="en-US" dirty="0"/>
          </a:p>
          <a:p>
            <a:r>
              <a:rPr lang="en-US" dirty="0"/>
              <a:t>These are question that we must consider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4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 high budget bring in more money?</a:t>
            </a:r>
          </a:p>
          <a:p>
            <a:endParaRPr lang="en-US" dirty="0"/>
          </a:p>
          <a:p>
            <a:r>
              <a:rPr lang="en-US" dirty="0"/>
              <a:t>Not always, although we see a positive relationship we also see some low budget movies have the potential to exceeding higher budget movies in profit.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dirty="0" err="1"/>
              <a:t>i</a:t>
            </a:r>
            <a:r>
              <a:rPr lang="en-US" dirty="0"/>
              <a:t> would </a:t>
            </a:r>
            <a:r>
              <a:rPr lang="en-US" dirty="0" err="1"/>
              <a:t>reccommend</a:t>
            </a:r>
            <a:r>
              <a:rPr lang="en-US" dirty="0"/>
              <a:t> is a budget of 45-55 million</a:t>
            </a:r>
          </a:p>
          <a:p>
            <a:endParaRPr lang="en-US" dirty="0"/>
          </a:p>
          <a:p>
            <a:r>
              <a:rPr lang="en-US" dirty="0"/>
              <a:t>This range is the average budget of all the movies in the past decade</a:t>
            </a:r>
          </a:p>
          <a:p>
            <a:r>
              <a:rPr lang="en-US" dirty="0" err="1"/>
              <a:t>didnt</a:t>
            </a:r>
            <a:r>
              <a:rPr lang="en-US" dirty="0"/>
              <a:t> included movies before 2010 because of inflation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 wanted to see what genres are the most popular.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on our data Sci-fi is the most popular genre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 by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endParaRPr lang="en-US" b="0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b="0" dirty="0">
                <a:effectLst/>
              </a:rPr>
              <a:t>At this point I assuming that popularity equals to more profit, because popular movies have bigger fan bases and that would translate to more profit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 at the average gross of each genre</a:t>
            </a:r>
          </a:p>
          <a:p>
            <a:r>
              <a:rPr lang="en-US" dirty="0"/>
              <a:t>to see if that true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Adventure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Sci-Fi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on the last graph we see and comparing it to this, we can tell that popularity doesn't in higher gross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highest grossing genre is Animation and sci-fi is 4th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8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 at the average gross of each genre</a:t>
            </a:r>
          </a:p>
          <a:p>
            <a:r>
              <a:rPr lang="en-US" dirty="0"/>
              <a:t>to see if that true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Adventure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Sci-Fi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on the last graph we see and comparing it to this, we can tell that popularity doesn't in higher gross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highest grossing genre is Animation and sci-fi is 4th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859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Typically movies </a:t>
            </a:r>
            <a:r>
              <a:rPr lang="en-US" dirty="0" err="1"/>
              <a:t>arent</a:t>
            </a:r>
            <a:r>
              <a:rPr lang="en-US" dirty="0"/>
              <a:t> just one specific genre,</a:t>
            </a:r>
          </a:p>
          <a:p>
            <a:pPr rtl="0"/>
            <a:r>
              <a:rPr lang="en-US" dirty="0"/>
              <a:t> its a mixture of them.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Base on my analysis an animation/sci-fi movie  with a budget of 45-50 million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9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1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tiff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9A0A-A7BE-6B45-AF52-20D3C06C25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02391-6B5E-4F46-B731-B6B1BC6CD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Jaden Lin</a:t>
            </a:r>
          </a:p>
        </p:txBody>
      </p:sp>
    </p:spTree>
    <p:extLst>
      <p:ext uri="{BB962C8B-B14F-4D97-AF65-F5344CB8AC3E}">
        <p14:creationId xmlns:p14="http://schemas.microsoft.com/office/powerpoint/2010/main" val="254594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6DA2-5B34-D44C-A1E0-02007814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dirty="0"/>
              <a:t>What factors go into a successful movie?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0B46-1D87-F44D-8F76-EE815918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en-US" dirty="0"/>
              <a:t>How well it is received by an audience? ( Rating)</a:t>
            </a:r>
          </a:p>
          <a:p>
            <a:r>
              <a:rPr lang="en-US" dirty="0"/>
              <a:t>How popular is it? (Popularity Score)</a:t>
            </a:r>
          </a:p>
          <a:p>
            <a:r>
              <a:rPr lang="en-US" dirty="0"/>
              <a:t>How much profit it brings in? ( Gross)</a:t>
            </a:r>
          </a:p>
          <a:p>
            <a:r>
              <a:rPr lang="en-US" dirty="0"/>
              <a:t>Does a bigger budget bring in more gross?</a:t>
            </a:r>
          </a:p>
          <a:p>
            <a:r>
              <a:rPr lang="en-US" dirty="0"/>
              <a:t>What is the most popular genre?</a:t>
            </a:r>
          </a:p>
          <a:p>
            <a:r>
              <a:rPr lang="en-US" dirty="0"/>
              <a:t>What is the highest grossing genre?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7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149AC11-9299-4543-8977-279764F5F0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095683"/>
              </p:ext>
            </p:extLst>
          </p:nvPr>
        </p:nvGraphicFramePr>
        <p:xfrm>
          <a:off x="1709737" y="1500187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194110B-E636-D64D-B66A-1D3FA832D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737" y="1728787"/>
            <a:ext cx="1950091" cy="947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DB6B95-F126-5B4A-A8CE-87B3FA9B8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9828" y="3845877"/>
            <a:ext cx="1625600" cy="162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A6E437-8F51-6C4B-8E36-4E206AA4C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1074" y="1220469"/>
            <a:ext cx="2911474" cy="1455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4A981-6693-E942-8458-E11231D25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4438" y="3933033"/>
            <a:ext cx="2073013" cy="497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21F81D-FB83-E145-8405-E090108CA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8374" y="1334959"/>
            <a:ext cx="1378077" cy="137807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8BA43F4-88CE-EF4A-907F-973461E0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428" y="242887"/>
            <a:ext cx="9601200" cy="1485900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96700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EB475-7A65-5447-B50D-1349D488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Dataset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1E98-108F-A44A-A9D4-82C1F9813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Top 150 titles of every year for to past 3 decades (1990-2019)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4500 Total entries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Title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Budget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Domestic Gross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Popularity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Average Rating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Run Time</a:t>
            </a:r>
          </a:p>
          <a:p>
            <a:pPr>
              <a:buFont typeface="Wingdings" pitchFamily="2" charset="2"/>
              <a:buChar char="v"/>
            </a:pPr>
            <a:endParaRPr lang="en-US"/>
          </a:p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Graphic 15" descr="Upward trend">
            <a:extLst>
              <a:ext uri="{FF2B5EF4-FFF2-40B4-BE49-F238E27FC236}">
                <a16:creationId xmlns:a16="http://schemas.microsoft.com/office/drawing/2014/main" id="{758710A6-1D39-484F-91BB-EE8876829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2340" y="1778834"/>
            <a:ext cx="3299579" cy="32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3FB1BE-91B5-FC41-8B92-BF6878949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4053" y="1289918"/>
            <a:ext cx="6126863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1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9F7F09-7915-864A-A7BB-4FFC15F5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692" y="1129547"/>
            <a:ext cx="75438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20559-7079-BC49-8FCC-4D3E6778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62" y="1289918"/>
            <a:ext cx="713084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F1E72081-F247-1842-AD4B-85A9E499F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759" y="994821"/>
            <a:ext cx="4324251" cy="453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71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3D4EB43-4D3E-4CB3-9E10-3DEA878D6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473358"/>
              </p:ext>
            </p:extLst>
          </p:nvPr>
        </p:nvGraphicFramePr>
        <p:xfrm>
          <a:off x="1830999" y="640080"/>
          <a:ext cx="7727339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57127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427</Words>
  <Application>Microsoft Macintosh PowerPoint</Application>
  <PresentationFormat>Widescreen</PresentationFormat>
  <Paragraphs>81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Wingdings</vt:lpstr>
      <vt:lpstr>Crop</vt:lpstr>
      <vt:lpstr>Movie Data Analysis</vt:lpstr>
      <vt:lpstr>What factors go into a successful movie?</vt:lpstr>
      <vt:lpstr>Process</vt:lpstr>
      <vt:lpstr>Dataset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Data Analysis</dc:title>
  <dc:creator>JADEN.LIN65@students.kbcc.cuny.edu</dc:creator>
  <cp:lastModifiedBy>JADEN.LIN65@students.kbcc.cuny.edu</cp:lastModifiedBy>
  <cp:revision>1</cp:revision>
  <dcterms:created xsi:type="dcterms:W3CDTF">2020-04-27T20:17:12Z</dcterms:created>
  <dcterms:modified xsi:type="dcterms:W3CDTF">2020-04-27T20:19:00Z</dcterms:modified>
</cp:coreProperties>
</file>